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sldIdLst>
    <p:sldId id="256" r:id="rId2"/>
    <p:sldId id="257" r:id="rId3"/>
    <p:sldId id="259" r:id="rId4"/>
    <p:sldId id="321" r:id="rId5"/>
    <p:sldId id="322" r:id="rId6"/>
    <p:sldId id="261" r:id="rId7"/>
    <p:sldId id="296" r:id="rId8"/>
    <p:sldId id="264" r:id="rId9"/>
    <p:sldId id="265" r:id="rId10"/>
    <p:sldId id="297" r:id="rId11"/>
    <p:sldId id="299" r:id="rId12"/>
    <p:sldId id="268" r:id="rId13"/>
    <p:sldId id="269" r:id="rId14"/>
    <p:sldId id="301" r:id="rId15"/>
    <p:sldId id="323" r:id="rId16"/>
    <p:sldId id="304" r:id="rId17"/>
    <p:sldId id="305" r:id="rId18"/>
    <p:sldId id="272" r:id="rId19"/>
    <p:sldId id="273" r:id="rId20"/>
    <p:sldId id="324" r:id="rId21"/>
    <p:sldId id="275" r:id="rId22"/>
    <p:sldId id="310" r:id="rId23"/>
    <p:sldId id="277" r:id="rId24"/>
    <p:sldId id="312" r:id="rId25"/>
    <p:sldId id="278" r:id="rId26"/>
    <p:sldId id="314" r:id="rId27"/>
    <p:sldId id="326" r:id="rId28"/>
    <p:sldId id="315" r:id="rId29"/>
    <p:sldId id="316" r:id="rId30"/>
    <p:sldId id="286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40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1DAA634-020E-484F-B822-E01D4894833E}" type="datetimeFigureOut">
              <a:rPr lang="en-US"/>
              <a:pPr>
                <a:defRPr/>
              </a:pPr>
              <a:t>10/8/2012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BBCC354-787E-4E4F-8918-F33114F6C3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4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2600B1-6932-4B14-B7DB-46DF190EF6B3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388CBC-12FD-4EFF-83AC-AEA3960A4FB8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85497D-B198-40BE-9C47-DB03681392B8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6D7307-2E5E-45FB-AEB8-51CF3A4CFC07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5E52EB-40ED-45D5-A987-EE7F67B737F0}" type="slidenum">
              <a:rPr lang="en-US" smtClean="0"/>
              <a:pPr/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C6A15F-7AFF-4E57-A0F5-F0F6C452E729}" type="slidenum">
              <a:rPr lang="en-US" smtClean="0"/>
              <a:pPr/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6C9D73-2B34-4601-A288-5E4D64F6AB14}" type="slidenum">
              <a:rPr lang="en-US" smtClean="0"/>
              <a:pPr/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5E52EB-40ED-45D5-A987-EE7F67B737F0}" type="slidenum">
              <a:rPr lang="en-US" smtClean="0"/>
              <a:pPr/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4D1933-7B52-4D7A-A2B9-E5056661DA87}" type="slidenum">
              <a:rPr lang="en-US" smtClean="0"/>
              <a:pPr/>
              <a:t>21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C8CF38-8D9F-4786-ABB2-C264A8517F75}" type="slidenum">
              <a:rPr lang="en-US" smtClean="0"/>
              <a:pPr/>
              <a:t>22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157087-1111-4CC4-AE7E-27F8ADA50FD3}" type="slidenum">
              <a:rPr lang="en-US" smtClean="0"/>
              <a:pPr/>
              <a:t>23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1B51C4-4900-4821-9176-8BCA887A2BCA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5E62A0-6A04-453C-B491-21460578A7A4}" type="slidenum">
              <a:rPr lang="en-US" smtClean="0"/>
              <a:pPr/>
              <a:t>24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BCC9BD-1078-43EE-9FFB-365497E15EE8}" type="slidenum">
              <a:rPr lang="en-US" smtClean="0"/>
              <a:pPr/>
              <a:t>25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A515DE-44B7-4554-B238-DE10FC235938}" type="slidenum">
              <a:rPr lang="en-US" smtClean="0"/>
              <a:pPr/>
              <a:t>26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958680-D1DE-45EC-8E3E-EC88C84C0CD4}" type="slidenum">
              <a:rPr lang="en-US" smtClean="0"/>
              <a:pPr/>
              <a:t>27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AE17FA-4214-489E-BA81-F64929E2994A}" type="slidenum">
              <a:rPr lang="en-US" smtClean="0"/>
              <a:pPr/>
              <a:t>30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C78855-511A-42DF-B181-961319A0D2C0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5E52EB-40ED-45D5-A987-EE7F67B737F0}" type="slidenum">
              <a:rPr lang="en-US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5E52EB-40ED-45D5-A987-EE7F67B737F0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8156E6-107D-411E-81CE-87837D09480A}" type="slidenum">
              <a:rPr lang="en-US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5E52EB-40ED-45D5-A987-EE7F67B737F0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600F5C-FDB2-40D0-BEB4-C81805A05A72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089BD5-84DA-492A-ABDA-76224EA9E574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6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143000" y="2895600"/>
            <a:ext cx="7391400" cy="712787"/>
          </a:xfrm>
        </p:spPr>
        <p:txBody>
          <a:bodyPr wrap="none" anchor="ctr"/>
          <a:lstStyle>
            <a:lvl1pPr marL="0" indent="0">
              <a:spcBef>
                <a:spcPct val="0"/>
              </a:spcBef>
              <a:buClrTx/>
              <a:buFontTx/>
              <a:buNone/>
              <a:defRPr sz="2400" b="1">
                <a:effectLst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Collecting Data with Forms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10572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881CE-5006-4D7F-AC8B-3065B95288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B692F-C558-46C8-B10E-D4D280F8EE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488" y="698500"/>
            <a:ext cx="1868487" cy="5480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8" y="698500"/>
            <a:ext cx="5454650" cy="5480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412DF-D37C-4DE6-8989-A6557D7BBD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Arial" pitchFamily="34" charset="0"/>
              <a:buChar char="–"/>
              <a:defRPr/>
            </a:lvl2pPr>
            <a:lvl4pPr>
              <a:buFont typeface="Arial" pitchFamily="34" charset="0"/>
              <a:buChar char="–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5DAAA-40C5-4534-A85C-107CBDAD9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defRPr>
                <a:solidFill>
                  <a:srgbClr val="C00000"/>
                </a:solidFill>
              </a:defRPr>
            </a:lvl1pPr>
            <a:lvl2pPr>
              <a:buClr>
                <a:srgbClr val="C00000"/>
              </a:buClr>
              <a:buFont typeface="Arial" pitchFamily="34" charset="0"/>
              <a:buChar char="–"/>
              <a:defRPr>
                <a:solidFill>
                  <a:srgbClr val="C00000"/>
                </a:solidFill>
              </a:defRPr>
            </a:lvl2pPr>
            <a:lvl3pPr>
              <a:buClr>
                <a:srgbClr val="C00000"/>
              </a:buClr>
              <a:defRPr>
                <a:solidFill>
                  <a:srgbClr val="C00000"/>
                </a:solidFill>
              </a:defRPr>
            </a:lvl3pPr>
            <a:lvl4pPr>
              <a:buClr>
                <a:srgbClr val="C00000"/>
              </a:buClr>
              <a:buFont typeface="Arial" pitchFamily="34" charset="0"/>
              <a:buChar char="–"/>
              <a:defRPr>
                <a:solidFill>
                  <a:srgbClr val="C00000"/>
                </a:solidFill>
              </a:defRPr>
            </a:lvl4pPr>
            <a:lvl5pPr>
              <a:buClr>
                <a:srgbClr val="C00000"/>
              </a:buCl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ABC71-4DCE-451F-B159-AA0574D6ED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C3374-58B2-405F-8161-F800182528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F9084-00DC-47DD-8FE7-C919F3A9C9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E8D80-9CE2-4E86-9662-8376E08B90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8A182-DC00-475F-9467-7F714B356B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75FE4-7BB7-4429-97AB-C71A7C9014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FF81B-0A87-4611-9C84-E60C1FC452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8229600" cy="755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75" y="6477000"/>
            <a:ext cx="625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9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E9F26DE-CFA9-4248-8632-103BEB0811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2363" y="64770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9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56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594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2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914400" indent="-2873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423988" indent="-2794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18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828800" indent="-2603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233613" indent="-2127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6908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31480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6052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40624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895600"/>
            <a:ext cx="6400800" cy="7127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	Unit I: Collecting Data with Forms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Adding a Text Form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  <a:defRPr/>
            </a:pPr>
            <a:r>
              <a:rPr lang="en-US" sz="2300" dirty="0" smtClean="0">
                <a:effectLst/>
              </a:rPr>
              <a:t>Type </a:t>
            </a:r>
            <a:r>
              <a:rPr lang="en-US" sz="2300" b="1" dirty="0" smtClean="0">
                <a:effectLst/>
              </a:rPr>
              <a:t>first_name</a:t>
            </a:r>
            <a:r>
              <a:rPr lang="en-US" sz="2300" dirty="0" smtClean="0">
                <a:effectLst/>
              </a:rPr>
              <a:t> in the ID text box</a:t>
            </a:r>
          </a:p>
          <a:p>
            <a:pPr lvl="1" indent="-288925">
              <a:buFont typeface="Arial" charset="0"/>
              <a:buChar char="–"/>
              <a:defRPr/>
            </a:pPr>
            <a:r>
              <a:rPr lang="en-US" sz="2200" dirty="0" smtClean="0">
                <a:effectLst/>
              </a:rPr>
              <a:t>Click the </a:t>
            </a:r>
            <a:r>
              <a:rPr lang="en-US" sz="2200" b="1" dirty="0" smtClean="0">
                <a:effectLst/>
              </a:rPr>
              <a:t>No label tag option button </a:t>
            </a:r>
            <a:r>
              <a:rPr lang="en-US" sz="2200" dirty="0" smtClean="0">
                <a:effectLst/>
              </a:rPr>
              <a:t>in the Style section to select it, click </a:t>
            </a:r>
            <a:r>
              <a:rPr lang="en-US" sz="2200" b="1" dirty="0" smtClean="0">
                <a:effectLst/>
              </a:rPr>
              <a:t>OK</a:t>
            </a:r>
          </a:p>
          <a:p>
            <a:pPr lvl="1" indent="-288925">
              <a:buFont typeface="Arial" charset="0"/>
              <a:buChar char="–"/>
              <a:defRPr/>
            </a:pPr>
            <a:r>
              <a:rPr lang="en-US" sz="2200" dirty="0" smtClean="0">
                <a:effectLst/>
              </a:rPr>
              <a:t>Type </a:t>
            </a:r>
            <a:r>
              <a:rPr lang="en-US" sz="2200" b="1" dirty="0" smtClean="0">
                <a:effectLst/>
              </a:rPr>
              <a:t>30</a:t>
            </a:r>
            <a:r>
              <a:rPr lang="en-US" sz="2200" dirty="0" smtClean="0">
                <a:effectLst/>
              </a:rPr>
              <a:t> in the Char width text box in the Property inspector</a:t>
            </a:r>
          </a:p>
          <a:p>
            <a:pPr lvl="1" indent="-288925">
              <a:buFont typeface="Arial" charset="0"/>
              <a:buChar char="–"/>
              <a:defRPr/>
            </a:pPr>
            <a:r>
              <a:rPr lang="en-US" sz="2200" dirty="0" smtClean="0">
                <a:effectLst/>
              </a:rPr>
              <a:t>Type </a:t>
            </a:r>
            <a:r>
              <a:rPr lang="en-US" sz="2200" b="1" dirty="0" smtClean="0">
                <a:effectLst/>
              </a:rPr>
              <a:t>60</a:t>
            </a:r>
            <a:r>
              <a:rPr lang="en-US" sz="2200" dirty="0" smtClean="0">
                <a:effectLst/>
              </a:rPr>
              <a:t> in the Max chars text box</a:t>
            </a:r>
          </a:p>
          <a:p>
            <a:pPr marL="514350" indent="-514350">
              <a:buFont typeface="+mj-lt"/>
              <a:buAutoNum type="arabicPeriod" startAt="6"/>
              <a:defRPr/>
            </a:pPr>
            <a:r>
              <a:rPr lang="en-US" sz="2300" dirty="0" smtClean="0">
                <a:effectLst/>
              </a:rPr>
              <a:t>Repeat steps 4 and 5 to enter additional single-line text fields, using information in Table </a:t>
            </a:r>
            <a:r>
              <a:rPr lang="en-US" sz="2300" dirty="0" smtClean="0">
                <a:effectLst/>
              </a:rPr>
              <a:t>1-1</a:t>
            </a:r>
          </a:p>
          <a:p>
            <a:pPr marL="514350" indent="-514350">
              <a:buFont typeface="+mj-lt"/>
              <a:buAutoNum type="arabicPeriod" startAt="7"/>
              <a:defRPr/>
            </a:pPr>
            <a:r>
              <a:rPr lang="en-US" sz="2300" dirty="0">
                <a:effectLst/>
              </a:rPr>
              <a:t>Click the </a:t>
            </a:r>
            <a:r>
              <a:rPr lang="en-US" sz="2300" b="1" dirty="0" err="1">
                <a:effectLst/>
              </a:rPr>
              <a:t>first_name</a:t>
            </a:r>
            <a:r>
              <a:rPr lang="en-US" sz="2300" b="1" dirty="0">
                <a:effectLst/>
              </a:rPr>
              <a:t> field </a:t>
            </a:r>
            <a:r>
              <a:rPr lang="en-US" sz="2300" dirty="0">
                <a:effectLst/>
              </a:rPr>
              <a:t>to select it</a:t>
            </a:r>
          </a:p>
          <a:p>
            <a:pPr lvl="1" indent="-288925">
              <a:buFont typeface="Arial" charset="0"/>
              <a:buChar char="–"/>
              <a:defRPr/>
            </a:pPr>
            <a:r>
              <a:rPr lang="en-US" sz="2200" dirty="0">
                <a:effectLst/>
              </a:rPr>
              <a:t>Save your work</a:t>
            </a:r>
          </a:p>
          <a:p>
            <a:pPr lvl="1" indent="-288925">
              <a:buFont typeface="Arial" charset="0"/>
              <a:buChar char="–"/>
              <a:defRPr/>
            </a:pPr>
            <a:r>
              <a:rPr lang="en-US" sz="2200" dirty="0">
                <a:effectLst/>
              </a:rPr>
              <a:t>Compare your screen to Figure </a:t>
            </a:r>
            <a:r>
              <a:rPr lang="en-US" sz="2200" dirty="0" smtClean="0">
                <a:effectLst/>
              </a:rPr>
              <a:t>I-6</a:t>
            </a:r>
            <a:endParaRPr lang="en-US" sz="2200" dirty="0">
              <a:effectLst/>
            </a:endParaRP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8-27 at 9.00.4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947" y="7088"/>
            <a:ext cx="4677878" cy="1828800"/>
          </a:xfrm>
          <a:prstGeom prst="rect">
            <a:avLst/>
          </a:prstGeom>
        </p:spPr>
      </p:pic>
      <p:pic>
        <p:nvPicPr>
          <p:cNvPr id="6" name="Picture 5" descr="Screen shot 2012-08-27 at 9.00.59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252" y="1920949"/>
            <a:ext cx="4862573" cy="2819400"/>
          </a:xfrm>
          <a:prstGeom prst="rect">
            <a:avLst/>
          </a:prstGeom>
        </p:spPr>
      </p:pic>
      <p:pic>
        <p:nvPicPr>
          <p:cNvPr id="7" name="Picture 6" descr="Screen shot 2012-08-27 at 9.01.23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4740349"/>
            <a:ext cx="6004519" cy="1685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Clues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effectLst/>
              </a:rPr>
              <a:t>Understanding text fields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Single-line text fields</a:t>
            </a:r>
          </a:p>
          <a:p>
            <a:pPr lvl="2">
              <a:defRPr/>
            </a:pPr>
            <a:r>
              <a:rPr lang="en-US" sz="2400" dirty="0" smtClean="0">
                <a:effectLst/>
              </a:rPr>
              <a:t>Example: Name or telephone number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Multi-line text fields</a:t>
            </a:r>
          </a:p>
          <a:p>
            <a:pPr lvl="2">
              <a:defRPr/>
            </a:pPr>
            <a:r>
              <a:rPr lang="en-US" sz="2400" dirty="0" smtClean="0">
                <a:effectLst/>
              </a:rPr>
              <a:t>Entering comments of several sentences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Password fields</a:t>
            </a:r>
          </a:p>
          <a:p>
            <a:pPr lvl="2">
              <a:defRPr/>
            </a:pPr>
            <a:r>
              <a:rPr lang="en-US" sz="2400" dirty="0" smtClean="0">
                <a:effectLst/>
              </a:rPr>
              <a:t>Display asterisks or bullets to conceal typed text</a:t>
            </a: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Adding a Radio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sz="2300" dirty="0" smtClean="0">
                <a:effectLst/>
              </a:rPr>
              <a:t>Select the third cells in the second, third, and fourth rows, expand the Property inspector if necessary, then click the </a:t>
            </a:r>
            <a:r>
              <a:rPr lang="en-US" sz="2300" b="1" dirty="0" smtClean="0">
                <a:effectLst/>
              </a:rPr>
              <a:t>Merges selected cells using spans button</a:t>
            </a:r>
            <a:r>
              <a:rPr lang="en-US" sz="2300" dirty="0" smtClean="0">
                <a:effectLst/>
              </a:rPr>
              <a:t> in the Property </a:t>
            </a:r>
            <a:r>
              <a:rPr lang="en-US" sz="2300" dirty="0" smtClean="0">
                <a:effectLst/>
              </a:rPr>
              <a:t>inspector</a:t>
            </a:r>
          </a:p>
          <a:p>
            <a:pPr marL="514350" indent="-514350">
              <a:buFontTx/>
              <a:buAutoNum type="arabicPeriod" startAt="2"/>
              <a:defRPr/>
            </a:pPr>
            <a:r>
              <a:rPr lang="en-US" sz="2300" dirty="0">
                <a:effectLst/>
              </a:rPr>
              <a:t>Place the insertion point in the newly merged cell, then type </a:t>
            </a:r>
            <a:r>
              <a:rPr lang="en-US" sz="2300" b="1" dirty="0">
                <a:effectLst/>
              </a:rPr>
              <a:t>Would you like to receive our quarterly newsletters?</a:t>
            </a:r>
          </a:p>
          <a:p>
            <a:pPr marL="514350" indent="-514350">
              <a:buFontTx/>
              <a:buAutoNum type="arabicPeriod" startAt="3"/>
              <a:defRPr/>
            </a:pPr>
            <a:r>
              <a:rPr lang="en-US" sz="2300" dirty="0">
                <a:effectLst/>
              </a:rPr>
              <a:t>Press </a:t>
            </a:r>
            <a:r>
              <a:rPr lang="en-US" sz="2300" b="1" dirty="0">
                <a:effectLst/>
              </a:rPr>
              <a:t>[Shift][Enter] </a:t>
            </a:r>
            <a:r>
              <a:rPr lang="en-US" sz="2300" dirty="0">
                <a:effectLst/>
              </a:rPr>
              <a:t>(Win) or </a:t>
            </a:r>
            <a:r>
              <a:rPr lang="en-US" sz="2300" b="1" dirty="0">
                <a:effectLst/>
              </a:rPr>
              <a:t>[shift][return] </a:t>
            </a:r>
            <a:r>
              <a:rPr lang="en-US" sz="2300" dirty="0">
                <a:effectLst/>
              </a:rPr>
              <a:t>(Mac), then click the </a:t>
            </a:r>
            <a:r>
              <a:rPr lang="en-US" sz="2300" b="1" dirty="0">
                <a:effectLst/>
              </a:rPr>
              <a:t>Radio Group button </a:t>
            </a:r>
            <a:r>
              <a:rPr lang="en-US" sz="2300" dirty="0">
                <a:effectLst/>
              </a:rPr>
              <a:t>in the Forms category on the Insert </a:t>
            </a:r>
            <a:r>
              <a:rPr lang="en-US" sz="2300" dirty="0" smtClean="0">
                <a:effectLst/>
              </a:rPr>
              <a:t>panel</a:t>
            </a:r>
          </a:p>
          <a:p>
            <a:pPr marL="514350" indent="-514350">
              <a:buFontTx/>
              <a:buAutoNum type="arabicPeriod" startAt="3"/>
              <a:defRPr/>
            </a:pPr>
            <a:r>
              <a:rPr lang="en-US" sz="2300" dirty="0" smtClean="0">
                <a:effectLst/>
              </a:rPr>
              <a:t>Type </a:t>
            </a:r>
            <a:r>
              <a:rPr lang="en-US" sz="2300" b="1" dirty="0">
                <a:effectLst/>
              </a:rPr>
              <a:t>newsletters</a:t>
            </a:r>
            <a:r>
              <a:rPr lang="en-US" sz="2300" dirty="0">
                <a:effectLst/>
              </a:rPr>
              <a:t> in the Name text box</a:t>
            </a:r>
          </a:p>
          <a:p>
            <a:pPr marL="514350" indent="-514350">
              <a:buFontTx/>
              <a:buAutoNum type="arabicPeriod"/>
              <a:defRPr/>
            </a:pPr>
            <a:endParaRPr lang="en-US" sz="2300" dirty="0" smtClean="0">
              <a:effectLst/>
            </a:endParaRP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Adding a Radio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5"/>
              <a:defRPr/>
            </a:pPr>
            <a:r>
              <a:rPr lang="en-US" sz="2300" dirty="0" smtClean="0">
                <a:effectLst/>
              </a:rPr>
              <a:t>Click </a:t>
            </a:r>
            <a:r>
              <a:rPr lang="en-US" sz="2300" b="1" dirty="0" smtClean="0">
                <a:effectLst/>
              </a:rPr>
              <a:t>Radio</a:t>
            </a:r>
            <a:r>
              <a:rPr lang="en-US" sz="2300" dirty="0" smtClean="0">
                <a:effectLst/>
              </a:rPr>
              <a:t> in the first row of the Label column to select it, type </a:t>
            </a:r>
            <a:r>
              <a:rPr lang="en-US" sz="2300" b="1" dirty="0" smtClean="0">
                <a:effectLst/>
              </a:rPr>
              <a:t>Yes</a:t>
            </a:r>
            <a:r>
              <a:rPr lang="en-US" sz="2300" dirty="0" smtClean="0">
                <a:effectLst/>
              </a:rPr>
              <a:t>, then press </a:t>
            </a:r>
            <a:r>
              <a:rPr lang="en-US" sz="2300" b="1" dirty="0" smtClean="0">
                <a:effectLst/>
              </a:rPr>
              <a:t>[</a:t>
            </a:r>
            <a:r>
              <a:rPr lang="en-US" sz="2300" b="1" dirty="0" smtClean="0">
                <a:effectLst/>
              </a:rPr>
              <a:t>Tab]</a:t>
            </a:r>
          </a:p>
          <a:p>
            <a:pPr>
              <a:buFont typeface="+mj-lt"/>
              <a:buAutoNum type="arabicPeriod" startAt="5"/>
              <a:defRPr/>
            </a:pPr>
            <a:r>
              <a:rPr lang="en-US" sz="2300" dirty="0" smtClean="0">
                <a:effectLst/>
              </a:rPr>
              <a:t>Type </a:t>
            </a:r>
            <a:r>
              <a:rPr lang="en-US" sz="2300" b="1" dirty="0" smtClean="0">
                <a:effectLst/>
              </a:rPr>
              <a:t>positive</a:t>
            </a:r>
          </a:p>
          <a:p>
            <a:pPr>
              <a:buFont typeface="+mj-lt"/>
              <a:buAutoNum type="arabicPeriod" startAt="5"/>
              <a:defRPr/>
            </a:pPr>
            <a:r>
              <a:rPr lang="en-US" sz="2300" dirty="0" smtClean="0">
                <a:effectLst/>
              </a:rPr>
              <a:t>Repeat </a:t>
            </a:r>
            <a:r>
              <a:rPr lang="en-US" sz="2300" dirty="0">
                <a:effectLst/>
              </a:rPr>
              <a:t>steps 5 and 6 for the second row of the Label and value columns and enter the label </a:t>
            </a:r>
            <a:r>
              <a:rPr lang="en-US" sz="2300" b="1" dirty="0">
                <a:effectLst/>
              </a:rPr>
              <a:t>No</a:t>
            </a:r>
            <a:r>
              <a:rPr lang="en-US" sz="2300" dirty="0">
                <a:effectLst/>
              </a:rPr>
              <a:t> with a value of </a:t>
            </a:r>
            <a:r>
              <a:rPr lang="en-US" sz="2300" b="1" dirty="0">
                <a:effectLst/>
              </a:rPr>
              <a:t>negative</a:t>
            </a:r>
            <a:r>
              <a:rPr lang="en-US" sz="2300" dirty="0">
                <a:effectLst/>
              </a:rPr>
              <a:t> to create the second radio button</a:t>
            </a:r>
          </a:p>
          <a:p>
            <a:pPr marL="514350" indent="-514350">
              <a:buFontTx/>
              <a:buAutoNum type="arabicPeriod" startAt="7"/>
              <a:defRPr/>
            </a:pPr>
            <a:r>
              <a:rPr lang="en-US" sz="2300" dirty="0">
                <a:effectLst/>
              </a:rPr>
              <a:t>If necessary, click the </a:t>
            </a:r>
            <a:r>
              <a:rPr lang="en-US" sz="2300" b="1" dirty="0">
                <a:effectLst/>
              </a:rPr>
              <a:t>Lay out using: Line breaks (&lt;</a:t>
            </a:r>
            <a:r>
              <a:rPr lang="en-US" sz="2300" b="1" dirty="0" err="1">
                <a:effectLst/>
              </a:rPr>
              <a:t>br</a:t>
            </a:r>
            <a:r>
              <a:rPr lang="en-US" sz="2300" b="1" dirty="0">
                <a:effectLst/>
              </a:rPr>
              <a:t>&gt; tags) </a:t>
            </a:r>
            <a:r>
              <a:rPr lang="en-US" sz="2300" dirty="0">
                <a:effectLst/>
              </a:rPr>
              <a:t>option to select </a:t>
            </a:r>
            <a:r>
              <a:rPr lang="en-US" sz="2300" dirty="0" smtClean="0">
                <a:effectLst/>
              </a:rPr>
              <a:t>it</a:t>
            </a:r>
          </a:p>
          <a:p>
            <a:pPr marL="0" lvl="1" indent="0">
              <a:buNone/>
              <a:defRPr/>
            </a:pPr>
            <a:r>
              <a:rPr lang="en-US" sz="2300" dirty="0" smtClean="0">
                <a:effectLst/>
              </a:rPr>
              <a:t>	- Compare </a:t>
            </a:r>
            <a:r>
              <a:rPr lang="en-US" sz="2300" dirty="0">
                <a:effectLst/>
              </a:rPr>
              <a:t>screen to Figure I-8, click </a:t>
            </a:r>
            <a:r>
              <a:rPr lang="en-US" sz="2300" b="1" dirty="0">
                <a:effectLst/>
              </a:rPr>
              <a:t>OK</a:t>
            </a:r>
          </a:p>
          <a:p>
            <a:pPr marL="457200" lvl="1" indent="-457200">
              <a:buFont typeface="+mj-lt"/>
              <a:buAutoNum type="arabicPeriod" startAt="8"/>
              <a:defRPr/>
            </a:pPr>
            <a:r>
              <a:rPr lang="en-US" sz="2300" dirty="0" smtClean="0">
                <a:effectLst/>
              </a:rPr>
              <a:t>Save </a:t>
            </a:r>
            <a:r>
              <a:rPr lang="en-US" sz="2300" dirty="0">
                <a:effectLst/>
              </a:rPr>
              <a:t>your work, deselect the option button if necessary, then compare your screen to Figure I-9</a:t>
            </a:r>
            <a:endParaRPr lang="en-US" sz="2300" b="1" dirty="0">
              <a:effectLst/>
            </a:endParaRPr>
          </a:p>
          <a:p>
            <a:pPr marL="514350" indent="-514350">
              <a:buFontTx/>
              <a:buAutoNum type="arabicPeriod" startAt="7"/>
              <a:defRPr/>
            </a:pPr>
            <a:endParaRPr lang="en-US" dirty="0">
              <a:effectLst/>
            </a:endParaRPr>
          </a:p>
          <a:p>
            <a:pPr marL="625475" lvl="1" indent="0">
              <a:buNone/>
              <a:defRPr/>
            </a:pPr>
            <a:endParaRPr lang="en-US" b="1" dirty="0">
              <a:effectLst/>
            </a:endParaRPr>
          </a:p>
          <a:p>
            <a:pPr marL="514350" indent="-514350">
              <a:buFontTx/>
              <a:buAutoNum type="arabicPeriod" startAt="4"/>
              <a:defRPr/>
            </a:pPr>
            <a:endParaRPr lang="en-US" b="1" dirty="0" smtClean="0">
              <a:effectLst/>
            </a:endParaRP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664D"/>
                </a:solidFill>
              </a:rPr>
              <a:t>Design Matters</a:t>
            </a:r>
            <a:endParaRPr lang="en-US" dirty="0">
              <a:solidFill>
                <a:srgbClr val="0066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en-US" sz="2800" dirty="0" smtClean="0">
                <a:solidFill>
                  <a:srgbClr val="00664D"/>
                </a:solidFill>
                <a:effectLst/>
              </a:rPr>
              <a:t>Creating good form field labels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sz="2800" dirty="0" smtClean="0">
                <a:solidFill>
                  <a:srgbClr val="00664D"/>
                </a:solidFill>
                <a:effectLst/>
              </a:rPr>
              <a:t>Must make sense to users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sz="2800" dirty="0" smtClean="0">
                <a:solidFill>
                  <a:srgbClr val="00664D"/>
                </a:solidFill>
                <a:effectLst/>
              </a:rPr>
              <a:t>If creating a simple and obvious label is impossible, include a brief preceding paragraph that describes the information that should be entered into the form field</a:t>
            </a: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8-27 at 9.03.4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14400"/>
            <a:ext cx="7077386" cy="5581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4" name="Picture 3" descr="Screen shot 2012-08-27 at 9.04.0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746250"/>
            <a:ext cx="6934200" cy="336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Adding a Check Box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Select the third cells in the third and fourth rows, then click the </a:t>
            </a:r>
            <a:r>
              <a:rPr lang="en-US" sz="2400" b="1" dirty="0" smtClean="0">
                <a:effectLst/>
              </a:rPr>
              <a:t>Merges selected cells using spans </a:t>
            </a:r>
            <a:r>
              <a:rPr lang="en-US" sz="2400" dirty="0" smtClean="0">
                <a:effectLst/>
              </a:rPr>
              <a:t>button in the Property inspector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Place the insertion point in the newly merged cell, type </a:t>
            </a:r>
            <a:r>
              <a:rPr lang="en-US" sz="2400" b="1" dirty="0" smtClean="0">
                <a:effectLst/>
              </a:rPr>
              <a:t>Please select the materials you would like to receive:</a:t>
            </a:r>
            <a:r>
              <a:rPr lang="en-US" sz="2400" dirty="0" smtClean="0">
                <a:effectLst/>
              </a:rPr>
              <a:t>,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dirty="0" smtClean="0">
                <a:effectLst/>
              </a:rPr>
              <a:t>then press </a:t>
            </a:r>
            <a:r>
              <a:rPr lang="en-US" sz="2400" b="1" dirty="0" smtClean="0">
                <a:effectLst/>
              </a:rPr>
              <a:t>[Shift][Enter] </a:t>
            </a:r>
            <a:r>
              <a:rPr lang="en-US" sz="2400" dirty="0" smtClean="0">
                <a:effectLst/>
              </a:rPr>
              <a:t>(Win) or </a:t>
            </a:r>
            <a:r>
              <a:rPr lang="en-US" sz="2400" b="1" dirty="0" smtClean="0">
                <a:effectLst/>
              </a:rPr>
              <a:t>[shift][return] </a:t>
            </a:r>
            <a:r>
              <a:rPr lang="en-US" sz="2400" dirty="0" smtClean="0">
                <a:effectLst/>
              </a:rPr>
              <a:t>(Mac</a:t>
            </a:r>
            <a:r>
              <a:rPr lang="en-US" sz="2400" dirty="0" smtClean="0">
                <a:effectLst/>
              </a:rPr>
              <a:t>)</a:t>
            </a:r>
          </a:p>
          <a:p>
            <a:pPr marL="514350" indent="-514350">
              <a:buFontTx/>
              <a:buAutoNum type="arabicPeriod" startAt="3"/>
              <a:defRPr/>
            </a:pPr>
            <a:r>
              <a:rPr lang="en-US" sz="2400" dirty="0">
                <a:effectLst/>
              </a:rPr>
              <a:t>Click </a:t>
            </a:r>
            <a:r>
              <a:rPr lang="en-US" sz="2400" b="1" dirty="0">
                <a:effectLst/>
              </a:rPr>
              <a:t>Checkbox Group </a:t>
            </a:r>
            <a:r>
              <a:rPr lang="en-US" sz="2400" dirty="0">
                <a:effectLst/>
              </a:rPr>
              <a:t>in the Forms category on the Insert </a:t>
            </a:r>
            <a:r>
              <a:rPr lang="en-US" sz="2400" dirty="0" smtClean="0">
                <a:effectLst/>
              </a:rPr>
              <a:t>panel</a:t>
            </a:r>
            <a:endParaRPr lang="en-US" sz="2400" dirty="0">
              <a:effectLst/>
            </a:endParaRP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Adding a Check Box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4"/>
              <a:defRPr/>
            </a:pPr>
            <a:r>
              <a:rPr lang="en-US" sz="2300" dirty="0">
                <a:effectLst/>
              </a:rPr>
              <a:t>Type </a:t>
            </a:r>
            <a:r>
              <a:rPr lang="en-US" sz="2300" b="1" dirty="0">
                <a:effectLst/>
              </a:rPr>
              <a:t>brochures </a:t>
            </a:r>
            <a:r>
              <a:rPr lang="en-US" sz="2300" dirty="0">
                <a:effectLst/>
              </a:rPr>
              <a:t>in the Name text box, click </a:t>
            </a:r>
            <a:r>
              <a:rPr lang="en-US" sz="2300" b="1" dirty="0">
                <a:effectLst/>
              </a:rPr>
              <a:t>Checkbox </a:t>
            </a:r>
            <a:r>
              <a:rPr lang="en-US" sz="2300" dirty="0">
                <a:effectLst/>
              </a:rPr>
              <a:t>in the first row of the Label column to select it, type </a:t>
            </a:r>
            <a:r>
              <a:rPr lang="en-US" sz="2300" b="1" dirty="0">
                <a:effectLst/>
              </a:rPr>
              <a:t>Fishing</a:t>
            </a:r>
            <a:r>
              <a:rPr lang="en-US" sz="2300" dirty="0">
                <a:effectLst/>
              </a:rPr>
              <a:t>, press </a:t>
            </a:r>
            <a:r>
              <a:rPr lang="en-US" sz="2300" b="1" dirty="0">
                <a:effectLst/>
              </a:rPr>
              <a:t>[Tab]</a:t>
            </a:r>
            <a:r>
              <a:rPr lang="en-US" sz="2300" dirty="0">
                <a:effectLst/>
              </a:rPr>
              <a:t>, then type </a:t>
            </a:r>
            <a:r>
              <a:rPr lang="en-US" sz="2300" b="1" dirty="0">
                <a:effectLst/>
              </a:rPr>
              <a:t>fishing </a:t>
            </a:r>
            <a:r>
              <a:rPr lang="en-US" sz="2300" dirty="0">
                <a:effectLst/>
              </a:rPr>
              <a:t>in the value </a:t>
            </a:r>
            <a:r>
              <a:rPr lang="en-US" sz="2300" dirty="0" smtClean="0">
                <a:effectLst/>
              </a:rPr>
              <a:t>column</a:t>
            </a:r>
            <a:endParaRPr lang="en-US" sz="2300" dirty="0" smtClean="0">
              <a:effectLst/>
            </a:endParaRPr>
          </a:p>
          <a:p>
            <a:pPr marL="514350" indent="-514350">
              <a:buFontTx/>
              <a:buAutoNum type="arabicPeriod" startAt="5"/>
              <a:defRPr/>
            </a:pPr>
            <a:r>
              <a:rPr lang="en-US" sz="2300" dirty="0" smtClean="0">
                <a:effectLst/>
              </a:rPr>
              <a:t>Click </a:t>
            </a:r>
            <a:r>
              <a:rPr lang="en-US" sz="2300" b="1" dirty="0" smtClean="0">
                <a:effectLst/>
              </a:rPr>
              <a:t>Checkbox </a:t>
            </a:r>
            <a:r>
              <a:rPr lang="en-US" sz="2300" dirty="0" smtClean="0">
                <a:effectLst/>
              </a:rPr>
              <a:t>in the second row of the Label column to select </a:t>
            </a:r>
            <a:r>
              <a:rPr lang="en-US" sz="2300" dirty="0" smtClean="0">
                <a:effectLst/>
              </a:rPr>
              <a:t>it</a:t>
            </a:r>
          </a:p>
          <a:p>
            <a:pPr marL="971550" lvl="1" indent="-514350">
              <a:defRPr/>
            </a:pPr>
            <a:r>
              <a:rPr lang="en-US" sz="2200" dirty="0">
                <a:effectLst/>
              </a:rPr>
              <a:t>Type </a:t>
            </a:r>
            <a:r>
              <a:rPr lang="en-US" sz="2200" b="1" dirty="0">
                <a:effectLst/>
              </a:rPr>
              <a:t>Cruises</a:t>
            </a:r>
            <a:r>
              <a:rPr lang="en-US" sz="2200" dirty="0">
                <a:effectLst/>
              </a:rPr>
              <a:t>, press </a:t>
            </a:r>
            <a:r>
              <a:rPr lang="en-US" sz="2200" b="1" dirty="0">
                <a:effectLst/>
              </a:rPr>
              <a:t>[Tab]</a:t>
            </a:r>
            <a:r>
              <a:rPr lang="en-US" sz="2200" dirty="0">
                <a:effectLst/>
              </a:rPr>
              <a:t>, type </a:t>
            </a:r>
            <a:r>
              <a:rPr lang="en-US" sz="2200" b="1" dirty="0">
                <a:effectLst/>
              </a:rPr>
              <a:t>cruises </a:t>
            </a:r>
            <a:r>
              <a:rPr lang="en-US" sz="2200" dirty="0">
                <a:effectLst/>
              </a:rPr>
              <a:t>in the value column</a:t>
            </a:r>
          </a:p>
          <a:p>
            <a:pPr marL="971550" lvl="1" indent="-514350">
              <a:defRPr/>
            </a:pPr>
            <a:r>
              <a:rPr lang="en-US" sz="2200" dirty="0">
                <a:effectLst/>
              </a:rPr>
              <a:t>Click the </a:t>
            </a:r>
            <a:r>
              <a:rPr lang="en-US" sz="2200" b="1" dirty="0">
                <a:effectLst/>
              </a:rPr>
              <a:t>Lay out using: Line breaks (&lt;</a:t>
            </a:r>
            <a:r>
              <a:rPr lang="en-US" sz="2200" b="1" dirty="0" err="1">
                <a:effectLst/>
              </a:rPr>
              <a:t>br</a:t>
            </a:r>
            <a:r>
              <a:rPr lang="en-US" sz="2200" b="1" dirty="0">
                <a:effectLst/>
              </a:rPr>
              <a:t>&gt; tags) </a:t>
            </a:r>
            <a:r>
              <a:rPr lang="en-US" sz="2200" dirty="0">
                <a:effectLst/>
              </a:rPr>
              <a:t>option button if necessary</a:t>
            </a:r>
          </a:p>
          <a:p>
            <a:pPr marL="971550" lvl="1" indent="-514350">
              <a:defRPr/>
            </a:pPr>
            <a:r>
              <a:rPr lang="en-US" sz="2200" dirty="0">
                <a:effectLst/>
              </a:rPr>
              <a:t>Compare your screen to Figure I-11, then click </a:t>
            </a:r>
            <a:r>
              <a:rPr lang="en-US" sz="2200" b="1" dirty="0" smtClean="0">
                <a:effectLst/>
              </a:rPr>
              <a:t>OK</a:t>
            </a:r>
            <a:endParaRPr lang="en-US" sz="2200" dirty="0" smtClean="0">
              <a:effectLst/>
            </a:endParaRPr>
          </a:p>
          <a:p>
            <a:pPr marL="457200" lvl="1" indent="-457200">
              <a:buFont typeface="+mj-lt"/>
              <a:buAutoNum type="arabicPeriod" startAt="6"/>
              <a:defRPr/>
            </a:pPr>
            <a:r>
              <a:rPr lang="en-US" sz="2300" dirty="0">
                <a:effectLst/>
              </a:rPr>
              <a:t>Click to deselect the text if necessary, compare your screen to Figure I-12, then save your </a:t>
            </a:r>
            <a:r>
              <a:rPr lang="en-US" sz="2300" dirty="0" smtClean="0">
                <a:effectLst/>
              </a:rPr>
              <a:t>work</a:t>
            </a:r>
            <a:endParaRPr lang="en-US" sz="2300" dirty="0" smtClean="0">
              <a:effectLst/>
            </a:endParaRPr>
          </a:p>
          <a:p>
            <a:pPr marL="457200" lvl="1" indent="0">
              <a:buNone/>
              <a:defRPr/>
            </a:pPr>
            <a:endParaRPr lang="en-US" b="1" dirty="0" smtClean="0">
              <a:effectLst/>
            </a:endParaRP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Unit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ffectLst/>
              </a:rPr>
              <a:t>Understand forms and form objects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</a:rPr>
              <a:t>Create and insert a form on a page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</a:rPr>
              <a:t>Add a text form field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</a:rPr>
              <a:t>Add a radio </a:t>
            </a:r>
            <a:r>
              <a:rPr lang="en-US" sz="2800" dirty="0" smtClean="0">
                <a:effectLst/>
              </a:rPr>
              <a:t>group</a:t>
            </a:r>
          </a:p>
          <a:p>
            <a:pPr eaLnBrk="1" hangingPunct="1">
              <a:defRPr/>
            </a:pPr>
            <a:r>
              <a:rPr lang="en-US" sz="2800" dirty="0">
                <a:effectLst/>
              </a:rPr>
              <a:t>Add a check box group</a:t>
            </a:r>
          </a:p>
          <a:p>
            <a:pPr eaLnBrk="1" hangingPunct="1">
              <a:defRPr/>
            </a:pPr>
            <a:r>
              <a:rPr lang="en-US" sz="2800" dirty="0">
                <a:effectLst/>
              </a:rPr>
              <a:t>Insert a submit and a reset button</a:t>
            </a:r>
          </a:p>
          <a:p>
            <a:pPr eaLnBrk="1" hangingPunct="1">
              <a:defRPr/>
            </a:pPr>
            <a:r>
              <a:rPr lang="en-US" sz="2800" dirty="0">
                <a:effectLst/>
              </a:rPr>
              <a:t>Format and test a </a:t>
            </a:r>
            <a:r>
              <a:rPr lang="en-US" sz="2800" dirty="0" smtClean="0">
                <a:effectLst/>
              </a:rPr>
              <a:t>form</a:t>
            </a:r>
            <a:endParaRPr lang="en-US" sz="2800" dirty="0">
              <a:effectLst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664D"/>
                </a:solidFill>
              </a:rPr>
              <a:t>Design Matters</a:t>
            </a:r>
            <a:endParaRPr lang="en-US" dirty="0">
              <a:solidFill>
                <a:srgbClr val="0066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  <a:effectLst/>
              </a:rPr>
              <a:t>Creating accessible HTML form objects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  <a:effectLst/>
              </a:rPr>
              <a:t>You can set your own tab order to override the default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  <a:effectLst/>
              </a:rPr>
              <a:t>Tab orders will only work if each tab is assigned an index number</a:t>
            </a: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CS6- Illustrated</a:t>
            </a:r>
          </a:p>
        </p:txBody>
      </p:sp>
      <p:pic>
        <p:nvPicPr>
          <p:cNvPr id="5" name="Picture 4" descr="Screen shot 2012-08-27 at 9.09.4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124200"/>
            <a:ext cx="7835900" cy="332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Inserting a Submit and a </a:t>
            </a:r>
            <a:r>
              <a:rPr lang="en-US" sz="3200" dirty="0" smtClean="0"/>
              <a:t>Reset Button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Place the insertion point in the third column of the next to last row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Click </a:t>
            </a:r>
            <a:r>
              <a:rPr lang="en-US" sz="2400" b="1" dirty="0" smtClean="0">
                <a:effectLst/>
              </a:rPr>
              <a:t>Button</a:t>
            </a:r>
            <a:r>
              <a:rPr lang="en-US" sz="2400" dirty="0" smtClean="0">
                <a:effectLst/>
              </a:rPr>
              <a:t> in the Forms category on the Insert panel</a:t>
            </a:r>
          </a:p>
          <a:p>
            <a:pPr lvl="1" indent="-288925">
              <a:buFont typeface="Arial" charset="0"/>
              <a:buChar char="–"/>
              <a:defRPr/>
            </a:pPr>
            <a:r>
              <a:rPr lang="en-US" sz="2400" dirty="0" smtClean="0">
                <a:effectLst/>
              </a:rPr>
              <a:t>Click the </a:t>
            </a:r>
            <a:r>
              <a:rPr lang="en-US" sz="2400" b="1" dirty="0" smtClean="0">
                <a:effectLst/>
              </a:rPr>
              <a:t>No label tag option </a:t>
            </a:r>
            <a:r>
              <a:rPr lang="en-US" sz="2400" dirty="0" smtClean="0">
                <a:effectLst/>
              </a:rPr>
              <a:t>button in the Input Tag Accessibility Attributes dialog box</a:t>
            </a:r>
          </a:p>
          <a:p>
            <a:pPr lvl="1" indent="-288925">
              <a:buFont typeface="Arial" charset="0"/>
              <a:buChar char="–"/>
              <a:defRPr/>
            </a:pPr>
            <a:r>
              <a:rPr lang="en-US" sz="2400" dirty="0" smtClean="0">
                <a:effectLst/>
              </a:rPr>
              <a:t>Then click </a:t>
            </a:r>
            <a:r>
              <a:rPr lang="en-US" sz="2400" b="1" dirty="0" smtClean="0">
                <a:effectLst/>
              </a:rPr>
              <a:t>OK</a:t>
            </a:r>
          </a:p>
          <a:p>
            <a:pPr marL="514350" indent="-514350">
              <a:buFontTx/>
              <a:buAutoNum type="arabicPeriod" startAt="3"/>
              <a:defRPr/>
            </a:pPr>
            <a:r>
              <a:rPr lang="en-US" sz="2400" dirty="0">
                <a:effectLst/>
              </a:rPr>
              <a:t>If necessary, click the </a:t>
            </a:r>
            <a:r>
              <a:rPr lang="en-US" sz="2400" b="1" dirty="0">
                <a:effectLst/>
              </a:rPr>
              <a:t>Submit form option button</a:t>
            </a:r>
            <a:r>
              <a:rPr lang="en-US" sz="2400" dirty="0">
                <a:effectLst/>
              </a:rPr>
              <a:t> next to Action in the Property inspector</a:t>
            </a:r>
          </a:p>
          <a:p>
            <a:pPr lvl="1" indent="-288925">
              <a:buFont typeface="Arial" charset="0"/>
              <a:buChar char="–"/>
              <a:defRPr/>
            </a:pPr>
            <a:r>
              <a:rPr lang="en-US" sz="2400" dirty="0">
                <a:effectLst/>
              </a:rPr>
              <a:t>Type </a:t>
            </a:r>
            <a:r>
              <a:rPr lang="en-US" sz="2400" b="1" dirty="0">
                <a:effectLst/>
              </a:rPr>
              <a:t>Submit </a:t>
            </a:r>
            <a:r>
              <a:rPr lang="en-US" sz="2400" dirty="0">
                <a:effectLst/>
              </a:rPr>
              <a:t>in the Button name text box</a:t>
            </a:r>
          </a:p>
          <a:p>
            <a:pPr lvl="1" indent="-288925">
              <a:buFont typeface="Arial" charset="0"/>
              <a:buChar char="–"/>
              <a:defRPr/>
            </a:pPr>
            <a:endParaRPr lang="en-US" b="1" dirty="0" smtClean="0">
              <a:effectLst/>
            </a:endParaRPr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Inserting a Submit and a </a:t>
            </a:r>
            <a:r>
              <a:rPr lang="en-US" sz="3200" dirty="0" smtClean="0"/>
              <a:t>Reset </a:t>
            </a:r>
            <a:r>
              <a:rPr lang="en-US" sz="3200" dirty="0" smtClean="0"/>
              <a:t>Button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 startAt="4"/>
              <a:defRPr/>
            </a:pPr>
            <a:r>
              <a:rPr lang="en-US" sz="2300" dirty="0" smtClean="0">
                <a:effectLst/>
              </a:rPr>
              <a:t>Click to place the insertion point to the right of the Submit button</a:t>
            </a:r>
          </a:p>
          <a:p>
            <a:pPr lvl="1" indent="-288925">
              <a:buFont typeface="Arial" charset="0"/>
              <a:buChar char="–"/>
              <a:defRPr/>
            </a:pPr>
            <a:r>
              <a:rPr lang="en-US" dirty="0" smtClean="0">
                <a:effectLst/>
              </a:rPr>
              <a:t>Click </a:t>
            </a:r>
            <a:r>
              <a:rPr lang="en-US" b="1" dirty="0" smtClean="0">
                <a:effectLst/>
              </a:rPr>
              <a:t>Button</a:t>
            </a:r>
            <a:r>
              <a:rPr lang="en-US" dirty="0" smtClean="0">
                <a:effectLst/>
              </a:rPr>
              <a:t> on the Insert panel</a:t>
            </a:r>
          </a:p>
          <a:p>
            <a:pPr lvl="1" indent="-288925">
              <a:buFont typeface="Arial" charset="0"/>
              <a:buChar char="–"/>
              <a:defRPr/>
            </a:pPr>
            <a:r>
              <a:rPr lang="en-US" dirty="0" smtClean="0">
                <a:effectLst/>
              </a:rPr>
              <a:t>Click the </a:t>
            </a:r>
            <a:r>
              <a:rPr lang="en-US" b="1" dirty="0" smtClean="0">
                <a:effectLst/>
              </a:rPr>
              <a:t>No label tag option </a:t>
            </a:r>
            <a:r>
              <a:rPr lang="en-US" dirty="0" smtClean="0">
                <a:effectLst/>
              </a:rPr>
              <a:t>in the Input Tag Accessibility Attributes dialog box if necessary, click </a:t>
            </a:r>
            <a:r>
              <a:rPr lang="en-US" b="1" dirty="0" smtClean="0">
                <a:effectLst/>
              </a:rPr>
              <a:t>OK</a:t>
            </a:r>
            <a:endParaRPr lang="en-US" dirty="0" smtClean="0">
              <a:effectLst/>
            </a:endParaRPr>
          </a:p>
          <a:p>
            <a:pPr lvl="1" indent="-288925">
              <a:buFont typeface="Arial" charset="0"/>
              <a:buChar char="–"/>
              <a:defRPr/>
            </a:pPr>
            <a:r>
              <a:rPr lang="en-US" dirty="0" smtClean="0">
                <a:effectLst/>
              </a:rPr>
              <a:t>Select the newly placed </a:t>
            </a:r>
            <a:r>
              <a:rPr lang="en-US" b="1" dirty="0" smtClean="0">
                <a:effectLst/>
              </a:rPr>
              <a:t>Submit button</a:t>
            </a:r>
            <a:endParaRPr lang="en-US" dirty="0" smtClean="0">
              <a:effectLst/>
            </a:endParaRPr>
          </a:p>
          <a:p>
            <a:pPr lvl="1" indent="-288925">
              <a:buFont typeface="Arial" charset="0"/>
              <a:buChar char="–"/>
              <a:defRPr/>
            </a:pPr>
            <a:r>
              <a:rPr lang="en-US" dirty="0" smtClean="0">
                <a:effectLst/>
              </a:rPr>
              <a:t>Click the </a:t>
            </a:r>
            <a:r>
              <a:rPr lang="en-US" b="1" dirty="0" smtClean="0">
                <a:effectLst/>
              </a:rPr>
              <a:t>Reset form option button </a:t>
            </a:r>
            <a:r>
              <a:rPr lang="en-US" dirty="0" smtClean="0">
                <a:effectLst/>
              </a:rPr>
              <a:t>next to Action in the Property </a:t>
            </a:r>
            <a:r>
              <a:rPr lang="en-US" dirty="0" smtClean="0">
                <a:effectLst/>
              </a:rPr>
              <a:t>inspector</a:t>
            </a:r>
          </a:p>
          <a:p>
            <a:pPr marL="514350" indent="-514350">
              <a:buFontTx/>
              <a:buAutoNum type="arabicPeriod" startAt="5"/>
              <a:defRPr/>
            </a:pPr>
            <a:r>
              <a:rPr lang="en-US" sz="2300" dirty="0">
                <a:effectLst/>
              </a:rPr>
              <a:t>Verify that the Button name text box and the Value text box contain </a:t>
            </a:r>
            <a:r>
              <a:rPr lang="en-US" sz="2300" b="1" dirty="0">
                <a:effectLst/>
              </a:rPr>
              <a:t>Reset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effectLst/>
              </a:rPr>
              <a:t>Compare your screen to Figure I-14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effectLst/>
              </a:rPr>
              <a:t>Save your </a:t>
            </a:r>
            <a:r>
              <a:rPr lang="en-US" dirty="0" smtClean="0">
                <a:effectLst/>
              </a:rPr>
              <a:t>work</a:t>
            </a:r>
            <a:endParaRPr lang="en-US" dirty="0">
              <a:effectLst/>
            </a:endParaRPr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4" name="Picture 3" descr="Screen shot 2012-08-27 at 9.10.3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52400"/>
            <a:ext cx="5567976" cy="3124200"/>
          </a:xfrm>
          <a:prstGeom prst="rect">
            <a:avLst/>
          </a:prstGeom>
        </p:spPr>
      </p:pic>
      <p:pic>
        <p:nvPicPr>
          <p:cNvPr id="5" name="Picture 4" descr="Screen shot 2012-08-27 at 9.10.51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352" y="3287233"/>
            <a:ext cx="5611648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Clues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effectLst/>
              </a:rPr>
              <a:t>Setting the form properties</a:t>
            </a:r>
          </a:p>
          <a:p>
            <a:pPr lvl="1">
              <a:defRPr/>
            </a:pPr>
            <a:r>
              <a:rPr lang="en-US" sz="2800" dirty="0" smtClean="0">
                <a:effectLst/>
              </a:rPr>
              <a:t>Action property</a:t>
            </a:r>
          </a:p>
          <a:p>
            <a:pPr lvl="2">
              <a:defRPr/>
            </a:pPr>
            <a:r>
              <a:rPr lang="en-US" sz="2800" dirty="0" smtClean="0">
                <a:effectLst/>
              </a:rPr>
              <a:t>Specifies the application or script that will process form data</a:t>
            </a:r>
          </a:p>
          <a:p>
            <a:pPr lvl="1">
              <a:defRPr/>
            </a:pPr>
            <a:r>
              <a:rPr lang="en-US" sz="2800" dirty="0" smtClean="0">
                <a:effectLst/>
              </a:rPr>
              <a:t>Method property</a:t>
            </a:r>
          </a:p>
          <a:p>
            <a:pPr lvl="2">
              <a:defRPr/>
            </a:pPr>
            <a:r>
              <a:rPr lang="en-US" sz="2800" dirty="0" smtClean="0">
                <a:effectLst/>
              </a:rPr>
              <a:t>Specifies the protocol used to send form data to the Web server</a:t>
            </a:r>
          </a:p>
          <a:p>
            <a:pPr lvl="2">
              <a:defRPr/>
            </a:pPr>
            <a:r>
              <a:rPr lang="en-US" sz="2800" dirty="0" smtClean="0">
                <a:effectLst/>
              </a:rPr>
              <a:t>Get method</a:t>
            </a:r>
          </a:p>
          <a:p>
            <a:pPr lvl="2">
              <a:defRPr/>
            </a:pPr>
            <a:r>
              <a:rPr lang="en-US" sz="2800" dirty="0" smtClean="0">
                <a:effectLst/>
              </a:rPr>
              <a:t>Post method</a:t>
            </a:r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Formatting and Testing a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Merge the top three cells in the first row of the table, then type </a:t>
            </a:r>
            <a:r>
              <a:rPr lang="en-US" sz="2400" b="1" dirty="0" smtClean="0">
                <a:effectLst/>
              </a:rPr>
              <a:t>To request further information please complete this form. </a:t>
            </a:r>
            <a:r>
              <a:rPr lang="en-US" sz="2400" dirty="0" smtClean="0">
                <a:effectLst/>
              </a:rPr>
              <a:t>in the merged </a:t>
            </a:r>
            <a:r>
              <a:rPr lang="en-US" sz="2400" dirty="0" smtClean="0">
                <a:effectLst/>
              </a:rPr>
              <a:t>cell</a:t>
            </a:r>
          </a:p>
          <a:p>
            <a:pPr marL="514350" indent="-514350">
              <a:buFont typeface="+mj-lt"/>
              <a:buAutoNum type="arabicPeriod" startAt="2"/>
              <a:defRPr/>
            </a:pPr>
            <a:r>
              <a:rPr lang="en-US" sz="2400" dirty="0">
                <a:effectLst/>
              </a:rPr>
              <a:t>Click the </a:t>
            </a:r>
            <a:r>
              <a:rPr lang="en-US" sz="2400" b="1" dirty="0">
                <a:effectLst/>
              </a:rPr>
              <a:t>New Rule button </a:t>
            </a:r>
            <a:r>
              <a:rPr lang="en-US" sz="2400" dirty="0">
                <a:effectLst/>
              </a:rPr>
              <a:t>in the CSS Styles panel</a:t>
            </a:r>
          </a:p>
          <a:p>
            <a:pPr marL="971550" lvl="1" indent="-514350">
              <a:defRPr/>
            </a:pPr>
            <a:r>
              <a:rPr lang="en-US" sz="2200" dirty="0">
                <a:effectLst/>
              </a:rPr>
              <a:t>Create a new class rule named </a:t>
            </a:r>
            <a:r>
              <a:rPr lang="en-US" sz="2200" b="1" dirty="0" err="1">
                <a:effectLst/>
              </a:rPr>
              <a:t>right_aligned_cells</a:t>
            </a:r>
            <a:r>
              <a:rPr lang="en-US" sz="2200" dirty="0">
                <a:effectLst/>
              </a:rPr>
              <a:t> in the su_styles.css style sheet with the following properties: </a:t>
            </a:r>
          </a:p>
          <a:p>
            <a:pPr marL="1481138" lvl="2" indent="-514350">
              <a:defRPr/>
            </a:pPr>
            <a:r>
              <a:rPr lang="en-US" sz="2200" dirty="0">
                <a:effectLst/>
              </a:rPr>
              <a:t>Block Text-align: </a:t>
            </a:r>
            <a:r>
              <a:rPr lang="en-US" sz="2200" b="1" dirty="0">
                <a:effectLst/>
              </a:rPr>
              <a:t>right</a:t>
            </a:r>
          </a:p>
          <a:p>
            <a:pPr marL="1481138" lvl="2" indent="-514350">
              <a:defRPr/>
            </a:pPr>
            <a:r>
              <a:rPr lang="en-US" sz="2200" dirty="0">
                <a:effectLst/>
              </a:rPr>
              <a:t>Box Width: </a:t>
            </a:r>
            <a:r>
              <a:rPr lang="en-US" sz="2200" b="1" dirty="0">
                <a:effectLst/>
              </a:rPr>
              <a:t>120px</a:t>
            </a:r>
          </a:p>
          <a:p>
            <a:pPr marL="1481138" lvl="2" indent="-514350">
              <a:defRPr/>
            </a:pPr>
            <a:r>
              <a:rPr lang="en-US" sz="2200" dirty="0">
                <a:effectLst/>
              </a:rPr>
              <a:t>Box Padding: Right: </a:t>
            </a:r>
            <a:r>
              <a:rPr lang="en-US" sz="2200" b="1" dirty="0">
                <a:effectLst/>
              </a:rPr>
              <a:t>10px</a:t>
            </a:r>
          </a:p>
          <a:p>
            <a:pPr marL="1481138" lvl="2" indent="-514350">
              <a:defRPr/>
            </a:pPr>
            <a:r>
              <a:rPr lang="en-US" sz="2200" dirty="0">
                <a:effectLst/>
              </a:rPr>
              <a:t>Apply the </a:t>
            </a:r>
            <a:r>
              <a:rPr lang="en-US" sz="2200" dirty="0" err="1">
                <a:effectLst/>
              </a:rPr>
              <a:t>right_aligned_cells</a:t>
            </a:r>
            <a:r>
              <a:rPr lang="en-US" sz="2200" dirty="0">
                <a:effectLst/>
              </a:rPr>
              <a:t> rule to the cells in the first column, then deselect the </a:t>
            </a:r>
            <a:r>
              <a:rPr lang="en-US" sz="2200" dirty="0" smtClean="0">
                <a:effectLst/>
              </a:rPr>
              <a:t>text</a:t>
            </a:r>
            <a:endParaRPr lang="en-US" sz="2200" dirty="0" smtClean="0">
              <a:effectLst/>
            </a:endParaRPr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Formatting and Testing a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628" y="1600200"/>
            <a:ext cx="8229600" cy="4953000"/>
          </a:xfrm>
        </p:spPr>
        <p:txBody>
          <a:bodyPr/>
          <a:lstStyle/>
          <a:p>
            <a:pPr>
              <a:buFont typeface="+mj-lt"/>
              <a:buAutoNum type="arabicPeriod" startAt="3"/>
              <a:defRPr/>
            </a:pPr>
            <a:r>
              <a:rPr lang="en-US" sz="2300" dirty="0" smtClean="0">
                <a:effectLst/>
              </a:rPr>
              <a:t>Place </a:t>
            </a:r>
            <a:r>
              <a:rPr lang="en-US" sz="2300" dirty="0">
                <a:effectLst/>
              </a:rPr>
              <a:t>the insertion point in the last cell of the first column of the table</a:t>
            </a:r>
          </a:p>
          <a:p>
            <a:pPr lvl="1" indent="-288925">
              <a:buFont typeface="Arial" charset="0"/>
              <a:buChar char="–"/>
              <a:defRPr/>
            </a:pPr>
            <a:r>
              <a:rPr lang="en-US" sz="2200" dirty="0">
                <a:effectLst/>
              </a:rPr>
              <a:t>Select all the cells in the row, then merge them</a:t>
            </a:r>
          </a:p>
          <a:p>
            <a:pPr>
              <a:buFont typeface="+mj-lt"/>
              <a:buAutoNum type="arabicPeriod" startAt="4"/>
              <a:defRPr/>
            </a:pPr>
            <a:r>
              <a:rPr lang="en-US" sz="2300" dirty="0" smtClean="0">
                <a:effectLst/>
              </a:rPr>
              <a:t>Place </a:t>
            </a:r>
            <a:r>
              <a:rPr lang="en-US" sz="2300" dirty="0" smtClean="0">
                <a:effectLst/>
              </a:rPr>
              <a:t>the insertion point in the newly merged cell</a:t>
            </a:r>
          </a:p>
          <a:p>
            <a:pPr lvl="1" indent="-288925">
              <a:buFont typeface="Arial" charset="0"/>
              <a:buChar char="–"/>
              <a:defRPr/>
            </a:pPr>
            <a:r>
              <a:rPr lang="en-US" sz="2200" dirty="0" smtClean="0">
                <a:effectLst/>
              </a:rPr>
              <a:t>Click </a:t>
            </a:r>
            <a:r>
              <a:rPr lang="en-US" sz="2200" b="1" dirty="0" smtClean="0">
                <a:effectLst/>
              </a:rPr>
              <a:t>Insert</a:t>
            </a:r>
            <a:r>
              <a:rPr lang="en-US" sz="2200" dirty="0" smtClean="0">
                <a:effectLst/>
              </a:rPr>
              <a:t> on the Menu bar </a:t>
            </a:r>
          </a:p>
          <a:p>
            <a:pPr lvl="1" indent="-288925">
              <a:buFont typeface="Arial" charset="0"/>
              <a:buChar char="–"/>
              <a:defRPr/>
            </a:pPr>
            <a:r>
              <a:rPr lang="en-US" sz="2200" dirty="0" smtClean="0">
                <a:effectLst/>
              </a:rPr>
              <a:t>Point to </a:t>
            </a:r>
            <a:r>
              <a:rPr lang="en-US" sz="2200" b="1" dirty="0" smtClean="0">
                <a:effectLst/>
              </a:rPr>
              <a:t>HTML</a:t>
            </a:r>
            <a:r>
              <a:rPr lang="en-US" sz="2200" dirty="0" smtClean="0">
                <a:effectLst/>
              </a:rPr>
              <a:t>, click </a:t>
            </a:r>
            <a:r>
              <a:rPr lang="en-US" sz="2200" b="1" dirty="0" smtClean="0">
                <a:effectLst/>
              </a:rPr>
              <a:t>Horizontal </a:t>
            </a:r>
            <a:r>
              <a:rPr lang="en-US" sz="2200" b="1" dirty="0" smtClean="0">
                <a:effectLst/>
              </a:rPr>
              <a:t>Rule</a:t>
            </a:r>
          </a:p>
          <a:p>
            <a:pPr marL="514350" indent="-514350">
              <a:buFontTx/>
              <a:buAutoNum type="arabicPeriod" startAt="5"/>
              <a:defRPr/>
            </a:pPr>
            <a:r>
              <a:rPr lang="en-US" sz="2300" dirty="0">
                <a:effectLst/>
              </a:rPr>
              <a:t>Select the table, press [left arrow key], then click the </a:t>
            </a:r>
            <a:r>
              <a:rPr lang="en-US" sz="2300" b="1" dirty="0" err="1">
                <a:effectLst/>
              </a:rPr>
              <a:t>Blockquote</a:t>
            </a:r>
            <a:r>
              <a:rPr lang="en-US" sz="2300" b="1" dirty="0">
                <a:effectLst/>
              </a:rPr>
              <a:t> button</a:t>
            </a:r>
            <a:r>
              <a:rPr lang="en-US" sz="2300" dirty="0">
                <a:effectLst/>
              </a:rPr>
              <a:t> on the Property inspector four times</a:t>
            </a:r>
          </a:p>
          <a:p>
            <a:pPr marL="514350" indent="-514350">
              <a:buFontTx/>
              <a:buAutoNum type="arabicPeriod" startAt="5"/>
              <a:defRPr/>
            </a:pPr>
            <a:r>
              <a:rPr lang="en-US" sz="2300" dirty="0">
                <a:effectLst/>
              </a:rPr>
              <a:t>Save your work, click the </a:t>
            </a:r>
            <a:r>
              <a:rPr lang="en-US" sz="2300" b="1" dirty="0">
                <a:effectLst/>
              </a:rPr>
              <a:t>Preview/Debug in Browser icon</a:t>
            </a:r>
            <a:r>
              <a:rPr lang="en-US" sz="2300" dirty="0">
                <a:effectLst/>
              </a:rPr>
              <a:t>, then select </a:t>
            </a:r>
            <a:r>
              <a:rPr lang="en-US" sz="2300" b="1" dirty="0">
                <a:effectLst/>
              </a:rPr>
              <a:t>Preview in [your browser name]</a:t>
            </a:r>
            <a:r>
              <a:rPr lang="en-US" sz="2300" dirty="0">
                <a:effectLst/>
              </a:rPr>
              <a:t>, enter some dummy data in the form, then click the </a:t>
            </a:r>
            <a:r>
              <a:rPr lang="en-US" sz="2300" b="1" dirty="0">
                <a:effectLst/>
              </a:rPr>
              <a:t>Reset</a:t>
            </a:r>
            <a:r>
              <a:rPr lang="en-US" sz="2300" dirty="0">
                <a:effectLst/>
              </a:rPr>
              <a:t> </a:t>
            </a:r>
            <a:r>
              <a:rPr lang="en-US" sz="2300" b="1" dirty="0">
                <a:effectLst/>
              </a:rPr>
              <a:t>button</a:t>
            </a:r>
            <a:endParaRPr lang="en-US" sz="2300" dirty="0">
              <a:effectLst/>
            </a:endParaRPr>
          </a:p>
          <a:p>
            <a:pPr lvl="1" indent="-288925">
              <a:buFont typeface="Arial" charset="0"/>
              <a:buChar char="–"/>
              <a:defRPr/>
            </a:pPr>
            <a:endParaRPr lang="en-US" dirty="0" smtClean="0"/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Formatting and Testing a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7"/>
              <a:defRPr/>
            </a:pPr>
            <a:r>
              <a:rPr lang="en-US" sz="2400" dirty="0" smtClean="0">
                <a:effectLst/>
              </a:rPr>
              <a:t>Compare your finished project to Figure I-16, then close your browser window</a:t>
            </a:r>
          </a:p>
          <a:p>
            <a:pPr marL="514350" indent="-514350">
              <a:buFont typeface="+mj-lt"/>
              <a:buAutoNum type="arabicPeriod" startAt="7"/>
              <a:defRPr/>
            </a:pPr>
            <a:r>
              <a:rPr lang="en-US" sz="2400" dirty="0" smtClean="0">
                <a:effectLst/>
              </a:rPr>
              <a:t>Run reports on the entire current Local site to check for Missing Alt text and Untitled Documents</a:t>
            </a:r>
          </a:p>
          <a:p>
            <a:pPr marL="514350" indent="-514350">
              <a:buFont typeface="+mj-lt"/>
              <a:buAutoNum type="arabicPeriod" startAt="7"/>
              <a:defRPr/>
            </a:pPr>
            <a:r>
              <a:rPr lang="en-US" sz="2400" dirty="0" smtClean="0">
                <a:effectLst/>
              </a:rPr>
              <a:t>Recreate the site cache, then run reports for broken links and orphaned </a:t>
            </a:r>
            <a:r>
              <a:rPr lang="en-US" sz="2400" dirty="0" smtClean="0">
                <a:effectLst/>
              </a:rPr>
              <a:t>files</a:t>
            </a:r>
          </a:p>
          <a:p>
            <a:pPr marL="514350" indent="-514350">
              <a:buFont typeface="+mj-lt"/>
              <a:buAutoNum type="arabicPeriod" startAt="7"/>
              <a:defRPr/>
            </a:pPr>
            <a:r>
              <a:rPr lang="en-US" sz="2400" dirty="0">
                <a:effectLst/>
              </a:rPr>
              <a:t>Close the page, then exit </a:t>
            </a:r>
            <a:r>
              <a:rPr lang="en-US" sz="2400" dirty="0" smtClean="0">
                <a:effectLst/>
              </a:rPr>
              <a:t>Dreamweaver</a:t>
            </a:r>
            <a:endParaRPr lang="en-US" sz="2400" dirty="0">
              <a:effectLst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4" name="Picture 3" descr="Screen shot 2012-08-27 at 9.15.1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1530350"/>
            <a:ext cx="6578600" cy="379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4" name="Picture 3" descr="Screen shot 2012-08-27 at 9.15.2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1060450"/>
            <a:ext cx="6756400" cy="473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Forms and Form Objects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effectLst/>
              </a:rPr>
              <a:t>Form fields</a:t>
            </a:r>
          </a:p>
          <a:p>
            <a:pPr lvl="1">
              <a:defRPr/>
            </a:pPr>
            <a:r>
              <a:rPr lang="en-US" sz="2800" dirty="0" smtClean="0">
                <a:effectLst/>
              </a:rPr>
              <a:t>Text fields, hidden fields, file fields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Radio buttons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Check boxes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Lists and menus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Buttons</a:t>
            </a:r>
          </a:p>
          <a:p>
            <a:pPr lvl="1">
              <a:defRPr/>
            </a:pPr>
            <a:r>
              <a:rPr lang="en-US" sz="2800" dirty="0" smtClean="0">
                <a:effectLst/>
              </a:rPr>
              <a:t>Examples: submit and reset</a:t>
            </a: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Unit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ffectLst/>
              </a:rPr>
              <a:t>Understand forms and form objects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</a:rPr>
              <a:t>Create and insert a form on a page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</a:rPr>
              <a:t>Add a text form field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</a:rPr>
              <a:t>Add a radio </a:t>
            </a:r>
            <a:r>
              <a:rPr lang="en-US" sz="2800" dirty="0" smtClean="0">
                <a:effectLst/>
              </a:rPr>
              <a:t>group</a:t>
            </a:r>
          </a:p>
          <a:p>
            <a:pPr eaLnBrk="1" hangingPunct="1">
              <a:defRPr/>
            </a:pPr>
            <a:r>
              <a:rPr lang="en-US" sz="2800" dirty="0">
                <a:effectLst/>
              </a:rPr>
              <a:t>Add a check box group</a:t>
            </a:r>
          </a:p>
          <a:p>
            <a:pPr eaLnBrk="1" hangingPunct="1">
              <a:defRPr/>
            </a:pPr>
            <a:r>
              <a:rPr lang="en-US" sz="2800" dirty="0">
                <a:effectLst/>
              </a:rPr>
              <a:t>Insert a submit and a reset button</a:t>
            </a:r>
          </a:p>
          <a:p>
            <a:pPr eaLnBrk="1" hangingPunct="1">
              <a:defRPr/>
            </a:pPr>
            <a:r>
              <a:rPr lang="en-US" sz="2800" dirty="0">
                <a:effectLst/>
              </a:rPr>
              <a:t>Format and test a </a:t>
            </a:r>
            <a:r>
              <a:rPr lang="en-US" sz="2800" dirty="0" smtClean="0">
                <a:effectLst/>
              </a:rPr>
              <a:t>form</a:t>
            </a:r>
            <a:endParaRPr lang="en-US" sz="2800" dirty="0">
              <a:effectLst/>
            </a:endParaRPr>
          </a:p>
        </p:txBody>
      </p:sp>
      <p:sp>
        <p:nvSpPr>
          <p:cNvPr id="5427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664D"/>
                </a:solidFill>
              </a:rPr>
              <a:t>Design Matters</a:t>
            </a:r>
            <a:endParaRPr lang="en-US" dirty="0">
              <a:solidFill>
                <a:srgbClr val="0066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2057400"/>
          </a:xfrm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</a:rPr>
              <a:t>Planning form layout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</a:rPr>
              <a:t>Write down the information you want to collect and the order in which you want it to appear on the form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</a:rPr>
              <a:t>Make a sketch of the form to make sure that all of the form objects are placed in a logical order that will make sense to the user</a:t>
            </a: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CS6- Illustrated</a:t>
            </a:r>
          </a:p>
        </p:txBody>
      </p:sp>
      <p:pic>
        <p:nvPicPr>
          <p:cNvPr id="5" name="Picture 4" descr="Screen shot 2012-08-27 at 8.55.03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581400"/>
            <a:ext cx="4648200" cy="3028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664D"/>
                </a:solidFill>
              </a:rPr>
              <a:t>Design Matters</a:t>
            </a:r>
            <a:endParaRPr lang="en-US" dirty="0">
              <a:solidFill>
                <a:srgbClr val="0066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437" y="4038600"/>
            <a:ext cx="8229600" cy="1676400"/>
          </a:xfrm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</a:rPr>
              <a:t>Accessible forms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</a:rPr>
              <a:t>Use the Accessibility preference for Form Objects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</a:rPr>
              <a:t>Click Edit on the Menu bar, click Preferences, click the Accessibility category, then select the Form objects check box</a:t>
            </a: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CS6- Illustrated</a:t>
            </a:r>
          </a:p>
        </p:txBody>
      </p:sp>
      <p:pic>
        <p:nvPicPr>
          <p:cNvPr id="5" name="Picture 4" descr="Screen shot 2012-08-27 at 8.55.19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371600"/>
            <a:ext cx="4153239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Creating and Inserting a Form on a Page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dirty="0" smtClean="0">
                <a:effectLst/>
              </a:rPr>
              <a:t>Start Dreamweaver, open The Striped Umbrella website</a:t>
            </a:r>
          </a:p>
          <a:p>
            <a:pPr lvl="1" indent="-288925">
              <a:buFont typeface="Arial" charset="0"/>
              <a:buChar char="–"/>
              <a:defRPr/>
            </a:pPr>
            <a:r>
              <a:rPr lang="en-US" dirty="0" smtClean="0">
                <a:effectLst/>
              </a:rPr>
              <a:t>Open the </a:t>
            </a:r>
            <a:r>
              <a:rPr lang="en-US" b="1" dirty="0" smtClean="0">
                <a:effectLst/>
              </a:rPr>
              <a:t>activities.html</a:t>
            </a:r>
            <a:r>
              <a:rPr lang="en-US" dirty="0" smtClean="0">
                <a:effectLst/>
              </a:rPr>
              <a:t> page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dirty="0" smtClean="0">
                <a:effectLst/>
              </a:rPr>
              <a:t>Place the insertion point after the audio placeholder image on the page</a:t>
            </a:r>
          </a:p>
          <a:p>
            <a:pPr lvl="1" indent="-288925">
              <a:buFont typeface="Arial" charset="0"/>
              <a:buChar char="–"/>
              <a:defRPr/>
            </a:pPr>
            <a:r>
              <a:rPr lang="en-US" dirty="0" smtClean="0">
                <a:effectLst/>
              </a:rPr>
              <a:t>Then insert a paragraph break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dirty="0" smtClean="0">
                <a:effectLst/>
              </a:rPr>
              <a:t>Click the </a:t>
            </a:r>
            <a:r>
              <a:rPr lang="en-US" b="1" dirty="0" smtClean="0">
                <a:effectLst/>
              </a:rPr>
              <a:t>Form button </a:t>
            </a:r>
            <a:r>
              <a:rPr lang="en-US" dirty="0" smtClean="0">
                <a:effectLst/>
              </a:rPr>
              <a:t>in the Forms category on the Insert </a:t>
            </a:r>
            <a:r>
              <a:rPr lang="en-US" dirty="0" smtClean="0">
                <a:effectLst/>
              </a:rPr>
              <a:t>panel</a:t>
            </a:r>
          </a:p>
          <a:p>
            <a:pPr marL="514350" indent="-514350">
              <a:buFontTx/>
              <a:buAutoNum type="arabicPeriod" startAt="4"/>
              <a:defRPr/>
            </a:pPr>
            <a:r>
              <a:rPr lang="en-US" dirty="0">
                <a:effectLst/>
              </a:rPr>
              <a:t>click to place the insertion point in the Form ID text box in the Property inspector</a:t>
            </a:r>
          </a:p>
          <a:p>
            <a:pPr marL="971550" lvl="1" indent="-514350">
              <a:defRPr/>
            </a:pPr>
            <a:r>
              <a:rPr lang="en-US" dirty="0">
                <a:effectLst/>
              </a:rPr>
              <a:t>Type </a:t>
            </a:r>
            <a:r>
              <a:rPr lang="en-US" b="1" dirty="0">
                <a:effectLst/>
              </a:rPr>
              <a:t>feedback</a:t>
            </a:r>
            <a:r>
              <a:rPr lang="en-US" dirty="0">
                <a:effectLst/>
              </a:rPr>
              <a:t>, press </a:t>
            </a:r>
            <a:r>
              <a:rPr lang="en-US" b="1" dirty="0">
                <a:effectLst/>
              </a:rPr>
              <a:t>[Tab]</a:t>
            </a:r>
            <a:r>
              <a:rPr lang="en-US" dirty="0">
                <a:effectLst/>
              </a:rPr>
              <a:t>, then compare your screen to Figure I-3</a:t>
            </a:r>
          </a:p>
          <a:p>
            <a:pPr marL="514350" indent="-514350">
              <a:buFontTx/>
              <a:buAutoNum type="arabicPeriod" startAt="5"/>
              <a:defRPr/>
            </a:pPr>
            <a:r>
              <a:rPr lang="en-US" dirty="0">
                <a:effectLst/>
              </a:rPr>
              <a:t>Click the </a:t>
            </a:r>
            <a:r>
              <a:rPr lang="en-US" b="1" dirty="0">
                <a:effectLst/>
              </a:rPr>
              <a:t>Show Code view button</a:t>
            </a:r>
          </a:p>
          <a:p>
            <a:pPr marL="514350" indent="-514350">
              <a:buFontTx/>
              <a:buAutoNum type="arabicPeriod" startAt="5"/>
              <a:defRPr/>
            </a:pPr>
            <a:r>
              <a:rPr lang="en-US" dirty="0">
                <a:effectLst/>
              </a:rPr>
              <a:t>Click the </a:t>
            </a:r>
            <a:r>
              <a:rPr lang="en-US" b="1" dirty="0">
                <a:effectLst/>
              </a:rPr>
              <a:t>Show Design view </a:t>
            </a:r>
            <a:r>
              <a:rPr lang="en-US" b="1" dirty="0" smtClean="0">
                <a:effectLst/>
              </a:rPr>
              <a:t>button</a:t>
            </a:r>
            <a:endParaRPr lang="en-US" b="1" dirty="0">
              <a:effectLst/>
            </a:endParaRP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8-27 at 8.57.2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04800"/>
            <a:ext cx="5809335" cy="3105150"/>
          </a:xfrm>
          <a:prstGeom prst="rect">
            <a:avLst/>
          </a:prstGeom>
        </p:spPr>
      </p:pic>
      <p:pic>
        <p:nvPicPr>
          <p:cNvPr id="6" name="Picture 5" descr="Screen shot 2012-08-27 at 8.57.4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886200"/>
            <a:ext cx="7080250" cy="226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Clues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Processing forms</a:t>
            </a:r>
          </a:p>
          <a:p>
            <a:pPr lvl="1">
              <a:defRPr/>
            </a:pPr>
            <a:r>
              <a:rPr lang="en-US" sz="2200" dirty="0" smtClean="0">
                <a:effectLst/>
              </a:rPr>
              <a:t>Forms are processed according to the properties specified in the form action attribute</a:t>
            </a:r>
          </a:p>
          <a:p>
            <a:pPr lvl="1">
              <a:defRPr/>
            </a:pPr>
            <a:r>
              <a:rPr lang="en-US" sz="2200" dirty="0" smtClean="0">
                <a:effectLst/>
              </a:rPr>
              <a:t>Client-side scripting</a:t>
            </a:r>
          </a:p>
          <a:p>
            <a:pPr lvl="2">
              <a:defRPr/>
            </a:pPr>
            <a:r>
              <a:rPr lang="en-US" sz="2200" dirty="0" smtClean="0">
                <a:effectLst/>
              </a:rPr>
              <a:t>Processing occurs on user’s computer</a:t>
            </a:r>
          </a:p>
          <a:p>
            <a:pPr lvl="1">
              <a:defRPr/>
            </a:pPr>
            <a:r>
              <a:rPr lang="en-US" sz="2200" dirty="0" smtClean="0">
                <a:effectLst/>
              </a:rPr>
              <a:t>Server-side scripting</a:t>
            </a:r>
          </a:p>
          <a:p>
            <a:pPr lvl="2">
              <a:defRPr/>
            </a:pPr>
            <a:r>
              <a:rPr lang="en-US" sz="2200" dirty="0" smtClean="0">
                <a:effectLst/>
              </a:rPr>
              <a:t>Processing occurs on host Web server</a:t>
            </a: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Adding a Text Form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sz="2300" dirty="0" smtClean="0">
                <a:effectLst/>
              </a:rPr>
              <a:t>Place the insertion point inside the form if necessary, then click </a:t>
            </a:r>
            <a:r>
              <a:rPr lang="en-US" sz="2300" b="1" dirty="0" smtClean="0">
                <a:effectLst/>
              </a:rPr>
              <a:t>Table</a:t>
            </a:r>
            <a:r>
              <a:rPr lang="en-US" sz="2300" dirty="0" smtClean="0">
                <a:effectLst/>
              </a:rPr>
              <a:t> in the Common category on the Insert panel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300" dirty="0" smtClean="0">
                <a:effectLst/>
              </a:rPr>
              <a:t>Specify </a:t>
            </a:r>
            <a:r>
              <a:rPr lang="en-US" sz="2300" b="1" dirty="0" smtClean="0">
                <a:effectLst/>
              </a:rPr>
              <a:t>8</a:t>
            </a:r>
            <a:r>
              <a:rPr lang="en-US" sz="2300" dirty="0" smtClean="0">
                <a:effectLst/>
              </a:rPr>
              <a:t> rows, </a:t>
            </a:r>
            <a:r>
              <a:rPr lang="en-US" sz="2300" b="1" dirty="0" smtClean="0">
                <a:effectLst/>
              </a:rPr>
              <a:t>3</a:t>
            </a:r>
            <a:r>
              <a:rPr lang="en-US" sz="2300" dirty="0" smtClean="0">
                <a:effectLst/>
              </a:rPr>
              <a:t> columns</a:t>
            </a:r>
            <a:endParaRPr lang="en-US" sz="2300" b="1" dirty="0" smtClean="0">
              <a:effectLst/>
            </a:endParaRPr>
          </a:p>
          <a:p>
            <a:pPr marL="971550" lvl="1" indent="-514350">
              <a:buFont typeface="Arial" charset="0"/>
              <a:buChar char="–"/>
              <a:defRPr/>
            </a:pPr>
            <a:r>
              <a:rPr lang="en-US" sz="2200" dirty="0" smtClean="0">
                <a:effectLst/>
              </a:rPr>
              <a:t>Select </a:t>
            </a:r>
            <a:r>
              <a:rPr lang="en-US" sz="2200" b="1" dirty="0" smtClean="0">
                <a:effectLst/>
              </a:rPr>
              <a:t>Top header option</a:t>
            </a:r>
            <a:r>
              <a:rPr lang="en-US" sz="2200" dirty="0" smtClean="0">
                <a:effectLst/>
              </a:rPr>
              <a:t> if necessary, type text as shown, then click </a:t>
            </a:r>
            <a:r>
              <a:rPr lang="en-US" sz="2200" b="1" dirty="0" smtClean="0">
                <a:effectLst/>
              </a:rPr>
              <a:t>OK</a:t>
            </a:r>
          </a:p>
          <a:p>
            <a:pPr marL="514350" indent="-514350">
              <a:buFont typeface="+mj-lt"/>
              <a:buAutoNum type="arabicPeriod" startAt="3"/>
              <a:defRPr/>
            </a:pPr>
            <a:r>
              <a:rPr lang="en-US" sz="2300" dirty="0">
                <a:effectLst/>
              </a:rPr>
              <a:t>Using Figure I-5 as a guide, enter the labels for your text fields into the table beginning in the first cell in the second row</a:t>
            </a:r>
          </a:p>
          <a:p>
            <a:pPr marL="514350" indent="-514350">
              <a:buFontTx/>
              <a:buAutoNum type="arabicPeriod" startAt="3"/>
              <a:defRPr/>
            </a:pPr>
            <a:r>
              <a:rPr lang="en-US" sz="2300" dirty="0">
                <a:effectLst/>
              </a:rPr>
              <a:t>Place the insertion point in the second cell in the second row</a:t>
            </a:r>
          </a:p>
          <a:p>
            <a:pPr lvl="1" indent="-288925">
              <a:buFont typeface="Arial" charset="0"/>
              <a:buChar char="–"/>
              <a:defRPr/>
            </a:pPr>
            <a:r>
              <a:rPr lang="en-US" sz="2200" dirty="0">
                <a:effectLst/>
              </a:rPr>
              <a:t>Click the </a:t>
            </a:r>
            <a:r>
              <a:rPr lang="en-US" sz="2200" b="1" dirty="0">
                <a:effectLst/>
              </a:rPr>
              <a:t>Text field button </a:t>
            </a:r>
            <a:r>
              <a:rPr lang="en-US" sz="2200" dirty="0">
                <a:effectLst/>
              </a:rPr>
              <a:t>in the Forms category on the Insert panel</a:t>
            </a:r>
          </a:p>
          <a:p>
            <a:pPr marL="457200" lvl="1" indent="0">
              <a:buNone/>
              <a:defRPr/>
            </a:pPr>
            <a:endParaRPr lang="en-US" b="1" dirty="0" smtClean="0">
              <a:effectLst/>
            </a:endParaRP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 Template">
  <a:themeElements>
    <a:clrScheme name="1_PPT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P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</TotalTime>
  <Words>1585</Words>
  <Application>Microsoft Office PowerPoint</Application>
  <PresentationFormat>On-screen Show (4:3)</PresentationFormat>
  <Paragraphs>204</Paragraphs>
  <Slides>30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1_PPT Template</vt:lpstr>
      <vt:lpstr>PowerPoint Presentation</vt:lpstr>
      <vt:lpstr>Unit Objectives</vt:lpstr>
      <vt:lpstr>Understanding Forms and Form Objects</vt:lpstr>
      <vt:lpstr>Design Matters</vt:lpstr>
      <vt:lpstr>Design Matters</vt:lpstr>
      <vt:lpstr>Creating and Inserting a Form on a Page</vt:lpstr>
      <vt:lpstr>PowerPoint Presentation</vt:lpstr>
      <vt:lpstr>Clues to Use</vt:lpstr>
      <vt:lpstr>Adding a Text Form Field</vt:lpstr>
      <vt:lpstr>Adding a Text Form Field</vt:lpstr>
      <vt:lpstr>PowerPoint Presentation</vt:lpstr>
      <vt:lpstr>Clues to Use</vt:lpstr>
      <vt:lpstr>Adding a Radio Group</vt:lpstr>
      <vt:lpstr>Adding a Radio Group</vt:lpstr>
      <vt:lpstr>Design Matters</vt:lpstr>
      <vt:lpstr>PowerPoint Presentation</vt:lpstr>
      <vt:lpstr>PowerPoint Presentation</vt:lpstr>
      <vt:lpstr>Adding a Check Box Group</vt:lpstr>
      <vt:lpstr>Adding a Check Box Group</vt:lpstr>
      <vt:lpstr>Design Matters</vt:lpstr>
      <vt:lpstr>Inserting a Submit and a Reset Button</vt:lpstr>
      <vt:lpstr>Inserting a Submit and a Reset Button</vt:lpstr>
      <vt:lpstr>PowerPoint Presentation</vt:lpstr>
      <vt:lpstr>Clues to Use</vt:lpstr>
      <vt:lpstr>Formatting and Testing a Form</vt:lpstr>
      <vt:lpstr>Formatting and Testing a Form</vt:lpstr>
      <vt:lpstr>Formatting and Testing a Form</vt:lpstr>
      <vt:lpstr>PowerPoint Presentation</vt:lpstr>
      <vt:lpstr>PowerPoint Presentation</vt:lpstr>
      <vt:lpstr>Unit Summary</vt:lpstr>
    </vt:vector>
  </TitlesOfParts>
  <Company>Course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Adobe Dreamweaver CS5 - Illustrated</dc:title>
  <dc:creator/>
  <cp:lastModifiedBy>Windows User</cp:lastModifiedBy>
  <cp:revision>68</cp:revision>
  <dcterms:created xsi:type="dcterms:W3CDTF">2012-08-27T14:52:52Z</dcterms:created>
  <dcterms:modified xsi:type="dcterms:W3CDTF">2012-10-08T22:30:07Z</dcterms:modified>
</cp:coreProperties>
</file>